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89" r:id="rId3"/>
    <p:sldId id="288" r:id="rId4"/>
    <p:sldId id="290" r:id="rId5"/>
    <p:sldId id="276" r:id="rId6"/>
    <p:sldId id="277" r:id="rId7"/>
    <p:sldId id="287" r:id="rId8"/>
    <p:sldId id="269" r:id="rId9"/>
  </p:sldIdLst>
  <p:sldSz cx="9144000" cy="6858000" type="screen4x3"/>
  <p:notesSz cx="6670675" cy="9875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FF33"/>
    <a:srgbClr val="66CCFF"/>
    <a:srgbClr val="CC00FF"/>
    <a:srgbClr val="00CC00"/>
    <a:srgbClr val="0000FF"/>
    <a:srgbClr val="0066FF"/>
    <a:srgbClr val="DCFCEE"/>
    <a:srgbClr val="FF99FF"/>
    <a:srgbClr val="99D6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780008314488355"/>
          <c:y val="5.3312848751572404E-2"/>
          <c:w val="0.56452464275298919"/>
          <c:h val="0.834117669721285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выпускников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15845864796384632"/>
                  <c:y val="2.1557192570001171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1"/>
                <c:pt idx="0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1"/>
                <c:pt idx="0">
                  <c:v>4395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Численность выпускников, обратившихся в органы СЗН</c:v>
                </c:pt>
              </c:strCache>
            </c:strRef>
          </c:tx>
          <c:spPr>
            <a:solidFill>
              <a:srgbClr val="66FF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66FFFF"/>
              </a:solidFill>
            </c:spPr>
          </c:dPt>
          <c:dLbls>
            <c:dLbl>
              <c:idx val="0"/>
              <c:layout>
                <c:manualLayout>
                  <c:x val="7.3143306657683191E-2"/>
                  <c:y val="-5.4013487748673088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1"/>
                <c:pt idx="0">
                  <c:v>2017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1"/>
                <c:pt idx="0">
                  <c:v>923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Численность  трудоустроеных выпускников при содействии органов СЗН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8.2402582508753514E-2"/>
                  <c:y val="-4.1296934749185575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1"/>
                <c:pt idx="0">
                  <c:v>2017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1"/>
                <c:pt idx="0">
                  <c:v>475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0596992"/>
        <c:axId val="149369984"/>
        <c:axId val="0"/>
      </c:bar3DChart>
      <c:catAx>
        <c:axId val="1505969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9369984"/>
        <c:crosses val="autoZero"/>
        <c:auto val="1"/>
        <c:lblAlgn val="ctr"/>
        <c:lblOffset val="100"/>
        <c:noMultiLvlLbl val="0"/>
      </c:catAx>
      <c:valAx>
        <c:axId val="149369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50596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57334499854181"/>
          <c:y val="5.683114610673666E-2"/>
          <c:w val="0.33079712258189947"/>
          <c:h val="0.79674190726159244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2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89249150341321"/>
          <c:y val="2.4914133834470369E-2"/>
          <c:w val="0.45750893749900806"/>
          <c:h val="0.9106422146173194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выпускников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3478451039088929"/>
                  <c:y val="1.4946550194987751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2016 год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4277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Численность выпускников, обратившихся в ЦЗН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66FFFF"/>
              </a:solidFill>
            </c:spPr>
          </c:dPt>
          <c:dLbls>
            <c:dLbl>
              <c:idx val="0"/>
              <c:layout>
                <c:manualLayout>
                  <c:x val="6.8826248271722776E-2"/>
                  <c:y val="-4.2634151760915454E-3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2016 год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1077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Численность трудоустроеных выпускников при содействии органов СЗН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10037161206292905"/>
                  <c:y val="-2.2101357852893935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2016 год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2700032"/>
        <c:axId val="152701568"/>
        <c:axId val="0"/>
      </c:bar3DChart>
      <c:catAx>
        <c:axId val="1527000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701568"/>
        <c:crosses val="autoZero"/>
        <c:auto val="1"/>
        <c:lblAlgn val="ctr"/>
        <c:lblOffset val="100"/>
        <c:noMultiLvlLbl val="0"/>
      </c:catAx>
      <c:valAx>
        <c:axId val="152701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2700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779630636278503"/>
          <c:y val="5.0549028250048714E-2"/>
          <c:w val="0.3435083067693333"/>
          <c:h val="0.86709764488827301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378" cy="493256"/>
          </a:xfrm>
          <a:prstGeom prst="rect">
            <a:avLst/>
          </a:prstGeom>
        </p:spPr>
        <p:txBody>
          <a:bodyPr vert="horz" lIns="87261" tIns="43631" rIns="87261" bIns="43631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807" y="0"/>
            <a:ext cx="2890377" cy="493256"/>
          </a:xfrm>
          <a:prstGeom prst="rect">
            <a:avLst/>
          </a:prstGeom>
        </p:spPr>
        <p:txBody>
          <a:bodyPr vert="horz" lIns="87261" tIns="43631" rIns="87261" bIns="43631" rtlCol="0"/>
          <a:lstStyle>
            <a:lvl1pPr algn="r">
              <a:defRPr sz="1100"/>
            </a:lvl1pPr>
          </a:lstStyle>
          <a:p>
            <a:fld id="{71A3B202-C65B-4331-B881-579D21F77271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683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261" tIns="43631" rIns="87261" bIns="4363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7813" y="4690525"/>
            <a:ext cx="5336540" cy="4443898"/>
          </a:xfrm>
          <a:prstGeom prst="rect">
            <a:avLst/>
          </a:prstGeom>
        </p:spPr>
        <p:txBody>
          <a:bodyPr vert="horz" lIns="87261" tIns="43631" rIns="87261" bIns="4363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1050"/>
            <a:ext cx="2890378" cy="493256"/>
          </a:xfrm>
          <a:prstGeom prst="rect">
            <a:avLst/>
          </a:prstGeom>
        </p:spPr>
        <p:txBody>
          <a:bodyPr vert="horz" lIns="87261" tIns="43631" rIns="87261" bIns="43631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807" y="9381050"/>
            <a:ext cx="2890377" cy="493256"/>
          </a:xfrm>
          <a:prstGeom prst="rect">
            <a:avLst/>
          </a:prstGeom>
        </p:spPr>
        <p:txBody>
          <a:bodyPr vert="horz" lIns="87261" tIns="43631" rIns="87261" bIns="43631" rtlCol="0" anchor="b"/>
          <a:lstStyle>
            <a:lvl1pPr algn="r">
              <a:defRPr sz="1100"/>
            </a:lvl1pPr>
          </a:lstStyle>
          <a:p>
            <a:fld id="{A9E46FB7-168A-4C5D-8981-FFADEB4AF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6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46FB7-168A-4C5D-8981-FFADEB4AFFF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35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FFF622F-BB96-42D0-9A78-01BF819361E6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80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6E529-ADDD-4897-A9A6-DE1A0797A41B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05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F5EA-4741-489E-ACE7-66FF521A5788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34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BABAF62-0F4E-401B-8126-8DB67193C018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26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6C9165-9A2E-450B-A952-A0DA9D2660A6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840231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D0FDBFD-3585-400E-BB43-0A19882A90B2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03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3683079-336A-406C-8C91-53A242AAA17F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85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E1DD-4B07-4613-B82E-203403AFA136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77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3AED20B-3DCE-40BA-9174-4ED15222A802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3ABD14C-89A1-4870-82FD-8F3A8D8F60D7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97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B5F5E5B-A48D-48EE-A615-B8A3E8332F71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136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90E4350-00EE-4AAB-986A-779D49616D86}" type="datetime1">
              <a:rPr lang="ru-RU" smtClean="0">
                <a:solidFill>
                  <a:prstClr val="white"/>
                </a:solidFill>
              </a:rPr>
              <a:t>29.05.2018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7262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628800"/>
            <a:ext cx="8727429" cy="4320480"/>
          </a:xfrm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>
            <a:no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0" cap="flat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0" cap="flat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29 мая 2018 года</a:t>
            </a:r>
            <a:endParaRPr lang="ru-RU" sz="1600" b="1" dirty="0">
              <a:ln w="18415" cmpd="sng">
                <a:noFill/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374757"/>
            <a:ext cx="7020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Департамент труда и занятости населения 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Ханты-Мансийского автономного округа - Югры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3" descr="Копия ugra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2" y="149959"/>
            <a:ext cx="853018" cy="97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344088"/>
            <a:ext cx="83884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Содействие трудоустройству и постдипломному 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сопровождению </a:t>
            </a:r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выпускников учреждений среднего  профессионального образования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Ханты-Мансийского автономного </a:t>
            </a: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округа – Югры</a:t>
            </a:r>
            <a:endParaRPr lang="ru-RU" sz="28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4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Трудоустройство выпускников </a:t>
            </a:r>
            <a:r>
              <a:rPr lang="ru-RU" sz="2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среднего </a:t>
            </a:r>
            <a:r>
              <a:rPr lang="ru-RU" sz="2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образования Ханты-Мансийского автономного округа – Югры в 2016-2017 годах</a:t>
            </a:r>
            <a:endParaRPr lang="ru-RU" sz="23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6863068"/>
              </p:ext>
            </p:extLst>
          </p:nvPr>
        </p:nvGraphicFramePr>
        <p:xfrm>
          <a:off x="4427984" y="1844824"/>
          <a:ext cx="446449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2</a:t>
            </a:fld>
            <a:endParaRPr lang="ru-RU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540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01598473"/>
              </p:ext>
            </p:extLst>
          </p:nvPr>
        </p:nvGraphicFramePr>
        <p:xfrm>
          <a:off x="179512" y="1988840"/>
          <a:ext cx="4428543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243180"/>
              </p:ext>
            </p:extLst>
          </p:nvPr>
        </p:nvGraphicFramePr>
        <p:xfrm>
          <a:off x="1547664" y="1700808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r>
                        <a:rPr lang="ru-RU" dirty="0" smtClean="0"/>
                        <a:t> год                                                          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r>
                        <a:rPr lang="ru-RU" baseline="0" dirty="0" smtClean="0"/>
                        <a:t> год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473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lvl="0" algn="ctr">
              <a:spcBef>
                <a:spcPts val="0"/>
              </a:spcBef>
            </a:pPr>
            <a:r>
              <a:rPr lang="ru-RU" sz="2300" b="1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300" b="1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братились выпускники </a:t>
            </a:r>
            <a:r>
              <a:rPr lang="ru-RU" sz="2300" b="1" dirty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среднего профессионального </a:t>
            </a:r>
            <a:r>
              <a:rPr lang="ru-RU" sz="2300" b="1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за 2016-2017 </a:t>
            </a:r>
            <a:r>
              <a:rPr lang="ru-RU" sz="2300" b="1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годы в органы службы занятости населения</a:t>
            </a:r>
            <a:r>
              <a:rPr lang="ru-RU" sz="2400" b="1" dirty="0">
                <a:ln>
                  <a:noFill/>
                </a:ln>
                <a:solidFill>
                  <a:prstClr val="white"/>
                </a:solidFill>
                <a:effectLst/>
              </a:rPr>
              <a:t/>
            </a:r>
            <a:br>
              <a:rPr lang="ru-RU" sz="2400" b="1" dirty="0">
                <a:ln>
                  <a:noFill/>
                </a:ln>
                <a:solidFill>
                  <a:prstClr val="white"/>
                </a:solidFill>
                <a:effectLst/>
              </a:rPr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3499995"/>
              </p:ext>
            </p:extLst>
          </p:nvPr>
        </p:nvGraphicFramePr>
        <p:xfrm>
          <a:off x="534541" y="1275089"/>
          <a:ext cx="8229600" cy="4963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4248472"/>
                <a:gridCol w="1739955"/>
                <a:gridCol w="1737117"/>
              </a:tblGrid>
              <a:tr h="12178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образовательной организации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выпускников, обратившихся 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году, чел.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выпускников, обратившихся 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r>
                        <a:rPr lang="ru-RU" sz="1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году, чел.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634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 «Ханты-Мансийский технолого-педагогический колледж»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9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 «</a:t>
                      </a:r>
                      <a:r>
                        <a:rPr lang="ru-RU" sz="15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Лангепасский</a:t>
                      </a:r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политехнический колледж»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9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БУ «Когалымский политехнический колледж»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75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74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9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БУ «</a:t>
                      </a:r>
                      <a:r>
                        <a:rPr lang="ru-RU" sz="15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Мегионский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политехнический колледж»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46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48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9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БУ «</a:t>
                      </a:r>
                      <a:r>
                        <a:rPr lang="ru-RU" sz="15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Радужнинский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политехнический колледж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38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45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9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БУ «Няганский технологический колледж»</a:t>
                      </a:r>
                      <a:endParaRPr lang="ru-RU" sz="15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63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9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БУ «Югорский политехнический колледж»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36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39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9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АУ «Сургутский политехнический колледж»</a:t>
                      </a:r>
                      <a:endParaRPr lang="ru-RU" sz="15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88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36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9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БУ «Белоярский политехнический колледж»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35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88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БУ «</a:t>
                      </a:r>
                      <a:r>
                        <a:rPr lang="ru-RU" sz="150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Нижневартовский</a:t>
                      </a: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политехнический колледж»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3</a:t>
            </a:fld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540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33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Трудоустройство выпускников </a:t>
            </a:r>
            <a:r>
              <a:rPr lang="ru-RU" sz="29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</a:t>
            </a:r>
            <a:r>
              <a:rPr lang="ru-RU" sz="29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профессионального образования</a:t>
            </a:r>
            <a:r>
              <a:rPr lang="ru-RU" sz="29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содействии органов службы занятости населения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4</a:t>
            </a:fld>
            <a:endParaRPr lang="ru-RU">
              <a:solidFill>
                <a:prstClr val="whit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8540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164838"/>
              </p:ext>
            </p:extLst>
          </p:nvPr>
        </p:nvGraphicFramePr>
        <p:xfrm>
          <a:off x="323528" y="1700808"/>
          <a:ext cx="8496944" cy="391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2304256"/>
                <a:gridCol w="2160240"/>
              </a:tblGrid>
              <a:tr h="370840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Обратились в службу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занятости населения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1077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923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Трудоустроены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 содействии органов службы занятости: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463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475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трудоустроены на постоянное место работы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временное трудоустройство по программе 18–20 лет и стажировка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318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336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направлены на общественные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работы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открыли собственное дело (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самозанятость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Прошли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переподготовку и повысили имеющуюся квалификацию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420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8902-75D7-4B55-A1FC-A97AFDE54DF6}" type="slidenum">
              <a:rPr lang="ru-RU" smtClean="0">
                <a:solidFill>
                  <a:schemeClr val="bg1"/>
                </a:solidFill>
              </a:rPr>
              <a:pPr/>
              <a:t>5</a:t>
            </a:fld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96819" y="1052736"/>
            <a:ext cx="4907229" cy="2232248"/>
          </a:xfrm>
          <a:prstGeom prst="ellipse">
            <a:avLst/>
          </a:prstGeom>
          <a:solidFill>
            <a:srgbClr val="CCFF33"/>
          </a:solidFill>
          <a:ln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Стажировка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выпускников профессиональных образовательных организаций и образовательных организаций высшего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образования в возрасте </a:t>
            </a:r>
            <a:endPara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 лет</a:t>
            </a:r>
            <a:endPara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2743" y="3573016"/>
            <a:ext cx="5025784" cy="3149352"/>
          </a:xfrm>
          <a:prstGeom prst="roundRect">
            <a:avLst/>
          </a:prstGeom>
          <a:solidFill>
            <a:srgbClr val="DCF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выпускники в возрасте до 25 лет, впервые получивший СПО, ВПО, обратившийся в центр занятости населения в целях поиска рабочего места по полученной квалификации, профессии в течение 12 месяцев после получения документа об образовании и (или) о квалификации, не имеющий трудового стажа по полученной квалификации, профессии после получения документа об образовании и (или) о квалификации</a:t>
            </a: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Период  работы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 до 5 месяцев</a:t>
            </a: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Компенсации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Компенсации работодателю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оплату труда выпускнику (стажеру)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размере 15 909 рублей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расходов по оплату труда наставника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размере  3 330 рублей</a:t>
            </a:r>
            <a:endParaRPr lang="ru-RU" sz="14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39" y="119161"/>
            <a:ext cx="76937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Мероприятия  и государственные услуги по содействию занятости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выпускников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103751" y="1052736"/>
            <a:ext cx="4040248" cy="2520280"/>
          </a:xfrm>
          <a:prstGeom prst="ellipse">
            <a:avLst/>
          </a:prstGeom>
          <a:solidFill>
            <a:srgbClr val="66FFFF"/>
          </a:solidFill>
          <a:ln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Организации временного трудоустройства безработных граждан в возрасте от 18 до 20 лет, имеющих среднее профессиональное образование и ищущих работу впервые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64087" y="3861048"/>
            <a:ext cx="3661329" cy="2520280"/>
          </a:xfrm>
          <a:prstGeom prst="roundRect">
            <a:avLst/>
          </a:prstGeom>
          <a:solidFill>
            <a:srgbClr val="DCF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признанные в установленном порядке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безработными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Период  работы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 до 5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месяцев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Компенсации работодателю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оплату труда выпускнику (стажеру)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размере 15 909 рублей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расходов по оплату труда наставника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размере  3 330 рублей</a:t>
            </a:r>
            <a:endParaRPr lang="ru-RU" sz="14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7020272" y="3573016"/>
            <a:ext cx="484632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346948" y="3309457"/>
            <a:ext cx="484632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3" descr="Копия ugra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2" y="149959"/>
            <a:ext cx="853018" cy="97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962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2198" y="1720376"/>
            <a:ext cx="897180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41340" y="2904214"/>
            <a:ext cx="3382904" cy="2541010"/>
          </a:xfrm>
          <a:prstGeom prst="ellipse">
            <a:avLst/>
          </a:prstGeom>
          <a:solidFill>
            <a:srgbClr val="CCFF33"/>
          </a:solidFill>
          <a:ln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самозанятости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09717" y="2642352"/>
            <a:ext cx="4882763" cy="30909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граждане от 18 лет, признанные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безработными</a:t>
            </a:r>
          </a:p>
          <a:p>
            <a:pPr algn="just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Выплаты: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субсидия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гражданину в размере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88,200 рублей</a:t>
            </a:r>
          </a:p>
          <a:p>
            <a:pPr algn="just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ЦЗН обеспечивают помощь в составлении бизнес-плана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3624244" y="3630987"/>
            <a:ext cx="417693" cy="60533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81491" y="256180"/>
            <a:ext cx="76439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Мероприятия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государственные услуги по содействию занятости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выпускников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3" descr="Копия ugra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2" y="149959"/>
            <a:ext cx="853018" cy="97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6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73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8902-75D7-4B55-A1FC-A97AFDE54DF6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88640"/>
            <a:ext cx="79818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/>
                <a:ea typeface="Times New Roman"/>
              </a:rPr>
              <a:t>С целью сопровождения выпускников, в том числе с инвалидностью и ограниченными возможностями здоровья, при трудоустройстве в Ханты-Мансийском автономном округе – Югре:</a:t>
            </a:r>
            <a:endParaRPr lang="ru-RU" sz="2400" b="1" dirty="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33" y="243638"/>
            <a:ext cx="8540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4797" y="1988840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Принят Межведомственный 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комплексный план мероприятий по содействию трудоустройству и постдипломному сопровождению выпускников образовательных организаций, в том числе с инвалидностью и ограниченными возможностями здоровья на 2017-2020 годы, утвержденный приказом №1096/217/614-р от 10 июля 2017 года </a:t>
            </a:r>
            <a:r>
              <a:rPr lang="ru-RU" sz="2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Дептруда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занятости Югры, </a:t>
            </a:r>
            <a:r>
              <a:rPr lang="ru-RU" sz="2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Депобразования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молодежи Югры, </a:t>
            </a:r>
            <a:r>
              <a:rPr lang="ru-RU" sz="2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Депсоцразвития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Югры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FFFF00"/>
                </a:solidFill>
                <a:latin typeface="Times New Roman"/>
                <a:ea typeface="Calibri"/>
              </a:rPr>
              <a:t>З</a:t>
            </a:r>
            <a:r>
              <a:rPr lang="ru-RU" sz="2000" dirty="0" smtClean="0">
                <a:solidFill>
                  <a:srgbClr val="FFFF00"/>
                </a:solidFill>
                <a:latin typeface="Times New Roman"/>
                <a:ea typeface="Calibri"/>
              </a:rPr>
              <a:t>аключены </a:t>
            </a:r>
            <a:r>
              <a:rPr lang="ru-RU" sz="2000" dirty="0">
                <a:solidFill>
                  <a:srgbClr val="FFFF00"/>
                </a:solidFill>
                <a:latin typeface="Times New Roman"/>
                <a:ea typeface="Calibri"/>
              </a:rPr>
              <a:t>соглашения о сотрудничестве с Департаментом образования и молодежной политики Ханты-Мансийского автономного округа – Югры, </a:t>
            </a:r>
            <a:r>
              <a:rPr lang="ru-RU" sz="2000" dirty="0" err="1">
                <a:solidFill>
                  <a:srgbClr val="FFFF00"/>
                </a:solidFill>
                <a:latin typeface="Times New Roman"/>
                <a:ea typeface="Calibri"/>
              </a:rPr>
              <a:t>Нижневартовским</a:t>
            </a:r>
            <a:r>
              <a:rPr lang="ru-RU" sz="2000" dirty="0">
                <a:solidFill>
                  <a:srgbClr val="FFFF00"/>
                </a:solidFill>
                <a:latin typeface="Times New Roman"/>
                <a:ea typeface="Calibri"/>
              </a:rPr>
              <a:t> социально-гуманитарным колледжем (региональный центр развития движения «</a:t>
            </a:r>
            <a:r>
              <a:rPr lang="ru-RU" sz="2000" dirty="0" err="1">
                <a:solidFill>
                  <a:srgbClr val="FFFF00"/>
                </a:solidFill>
                <a:latin typeface="Times New Roman"/>
                <a:ea typeface="Calibri"/>
              </a:rPr>
              <a:t>Абилимпикс</a:t>
            </a:r>
            <a:r>
              <a:rPr lang="ru-RU" sz="2000" dirty="0">
                <a:solidFill>
                  <a:srgbClr val="FFFF00"/>
                </a:solidFill>
                <a:latin typeface="Times New Roman"/>
                <a:ea typeface="Calibri"/>
              </a:rPr>
              <a:t>») и 18 образовательными организациями неподведомственными Департаменту образования и молодежной политики автономного округа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7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8902-75D7-4B55-A1FC-A97AFDE54DF6}" type="slidenum">
              <a:rPr lang="ru-RU" smtClean="0">
                <a:solidFill>
                  <a:schemeClr val="bg1"/>
                </a:solidFill>
              </a:rPr>
              <a:pPr/>
              <a:t>8</a:t>
            </a:fld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2276872"/>
            <a:ext cx="8229600" cy="3024336"/>
          </a:xfrm>
          <a:prstGeom prst="rect">
            <a:avLst/>
          </a:prstGeom>
        </p:spPr>
        <p:txBody>
          <a:bodyPr vert="horz" lIns="95782" tIns="47891" rIns="95782" bIns="47891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ct val="20000"/>
              </a:spcBef>
              <a:buNone/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56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565</Words>
  <Application>Microsoft Office PowerPoint</Application>
  <PresentationFormat>Экран (4:3)</PresentationFormat>
  <Paragraphs>124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         29 мая 2018 года</vt:lpstr>
      <vt:lpstr>Трудоустройство выпускников учреждений среднего  профессионального образования Ханты-Мансийского автономного округа – Югры в 2016-2017 годах</vt:lpstr>
      <vt:lpstr>Обратились выпускники учреждений среднего профессионального образования за 2016-2017 годы в органы службы занятости населения </vt:lpstr>
      <vt:lpstr> Трудоустройство выпускников учреждений среднего профессионального образования при содействии органов службы занятости населения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Сопровождение и трудоустройство выпускников образовательных организаций за 9 месяцев 2017 года</dc:title>
  <dc:creator>Айзатуллина Лилия Сергеевна</dc:creator>
  <cp:lastModifiedBy>Айзатуллина Лилия Сергеевна</cp:lastModifiedBy>
  <cp:revision>62</cp:revision>
  <cp:lastPrinted>2018-05-29T08:18:20Z</cp:lastPrinted>
  <dcterms:created xsi:type="dcterms:W3CDTF">2017-10-25T05:45:50Z</dcterms:created>
  <dcterms:modified xsi:type="dcterms:W3CDTF">2018-05-29T09:09:21Z</dcterms:modified>
</cp:coreProperties>
</file>